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6" r:id="rId2"/>
    <p:sldId id="268" r:id="rId3"/>
    <p:sldId id="265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993366"/>
    <a:srgbClr val="FF3399"/>
    <a:srgbClr val="99CC00"/>
    <a:srgbClr val="FF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2ADB3-B384-4EC2-93E6-6EC5D3ABE68A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2B8C1-7734-4218-AD8F-16AA93E545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992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138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25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479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264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148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873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6118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024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711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5828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47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B862D-F857-46A6-A233-E02A7FF7357E}" type="datetimeFigureOut">
              <a:rPr lang="es-MX" smtClean="0"/>
              <a:t>11/09/2016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A8AE0-9FE7-4A3F-A8FC-2536724B35F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311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70416" y="629431"/>
            <a:ext cx="10451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Tw Cen MT Condensed" panose="020B0606020104020203" pitchFamily="34" charset="0"/>
              </a:rPr>
              <a:t>¿Quién prefería estar jugando en vez hacer tarea?</a:t>
            </a:r>
          </a:p>
        </p:txBody>
      </p:sp>
    </p:spTree>
    <p:extLst>
      <p:ext uri="{BB962C8B-B14F-4D97-AF65-F5344CB8AC3E}">
        <p14:creationId xmlns:p14="http://schemas.microsoft.com/office/powerpoint/2010/main" val="4292488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Tamaño de Mercado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15439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1007965" y="2030109"/>
            <a:ext cx="216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120,456</a:t>
            </a:r>
            <a:endParaRPr lang="es-MX" sz="3200" b="1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5050632" y="1953596"/>
            <a:ext cx="19847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</a:t>
            </a:r>
            <a:r>
              <a:rPr lang="es-MX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% = 1,205 </a:t>
            </a:r>
            <a:endParaRPr lang="es-MX" sz="2800" b="1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algn="ctr">
              <a:lnSpc>
                <a:spcPct val="150000"/>
              </a:lnSpc>
            </a:pPr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Escuelas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457333" y="4108032"/>
            <a:ext cx="33337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Por escuela hay en promedio </a:t>
            </a:r>
            <a:r>
              <a:rPr lang="es-MX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18</a:t>
            </a:r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salones de </a:t>
            </a:r>
            <a:r>
              <a:rPr lang="es-MX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26</a:t>
            </a:r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niños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4502322" y="4031088"/>
            <a:ext cx="31873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156 </a:t>
            </a:r>
          </a:p>
          <a:p>
            <a:pPr algn="ctr"/>
            <a:r>
              <a:rPr lang="es-MX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Niños cursando 1ro y 2do de primaria por escuela</a:t>
            </a:r>
            <a:endParaRPr lang="es-MX" sz="2800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8125055" y="3246258"/>
            <a:ext cx="333375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600" b="1" dirty="0">
                <a:solidFill>
                  <a:srgbClr val="00CC66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187,980</a:t>
            </a:r>
            <a:r>
              <a:rPr lang="es-MX" sz="40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niños</a:t>
            </a:r>
            <a:endParaRPr lang="es-MX" sz="40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961580" y="2876928"/>
            <a:ext cx="2325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Escuelas nivel</a:t>
            </a:r>
          </a:p>
          <a:p>
            <a:pPr algn="ctr"/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Primaria en México</a:t>
            </a:r>
          </a:p>
        </p:txBody>
      </p:sp>
      <p:sp>
        <p:nvSpPr>
          <p:cNvPr id="43" name="Rectángulo: esquinas redondeadas 42"/>
          <p:cNvSpPr/>
          <p:nvPr/>
        </p:nvSpPr>
        <p:spPr>
          <a:xfrm>
            <a:off x="8166300" y="3246258"/>
            <a:ext cx="3187500" cy="1723549"/>
          </a:xfrm>
          <a:prstGeom prst="round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4" name="CuadroTexto 43"/>
          <p:cNvSpPr txBox="1"/>
          <p:nvPr/>
        </p:nvSpPr>
        <p:spPr>
          <a:xfrm>
            <a:off x="7693488" y="6066399"/>
            <a:ext cx="2325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(INEGI, 2014) 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(INEE, 2005)</a:t>
            </a:r>
          </a:p>
        </p:txBody>
      </p:sp>
    </p:spTree>
    <p:extLst>
      <p:ext uri="{BB962C8B-B14F-4D97-AF65-F5344CB8AC3E}">
        <p14:creationId xmlns:p14="http://schemas.microsoft.com/office/powerpoint/2010/main" val="1584915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Impacto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26010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383762" y="1688539"/>
            <a:ext cx="32211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$23,250 </a:t>
            </a:r>
          </a:p>
          <a:p>
            <a:pPr algn="ctr"/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Dólares costo del proyecto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4347774" y="1404337"/>
            <a:ext cx="296456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$1 </a:t>
            </a:r>
          </a:p>
          <a:p>
            <a:pPr algn="ctr"/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Dólar al mes venta al publico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7312340" y="1404337"/>
            <a:ext cx="3419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$24 </a:t>
            </a:r>
          </a:p>
          <a:p>
            <a:pPr algn="ctr"/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Dólares por </a:t>
            </a:r>
          </a:p>
          <a:p>
            <a:pPr algn="ctr"/>
            <a:r>
              <a:rPr lang="es-MX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1ro y 2do de primaria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41925" y="4174880"/>
            <a:ext cx="296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187,980</a:t>
            </a:r>
            <a:endParaRPr lang="es-MX" sz="3200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17" name="Conector recto 16"/>
          <p:cNvCxnSpPr/>
          <p:nvPr/>
        </p:nvCxnSpPr>
        <p:spPr>
          <a:xfrm flipV="1">
            <a:off x="3922643" y="4638086"/>
            <a:ext cx="1003609" cy="1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5283818" y="4142115"/>
            <a:ext cx="1073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24</a:t>
            </a:r>
            <a:endParaRPr lang="es-MX" sz="3200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25" name="Conector recto 24"/>
          <p:cNvCxnSpPr/>
          <p:nvPr/>
        </p:nvCxnSpPr>
        <p:spPr>
          <a:xfrm flipV="1">
            <a:off x="6517417" y="4638086"/>
            <a:ext cx="1003609" cy="1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ángulo 25"/>
          <p:cNvSpPr/>
          <p:nvPr/>
        </p:nvSpPr>
        <p:spPr>
          <a:xfrm>
            <a:off x="7776376" y="3914812"/>
            <a:ext cx="16193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sz="8800" b="1" dirty="0">
                <a:solidFill>
                  <a:srgbClr val="FF990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4.5</a:t>
            </a:r>
            <a:endParaRPr lang="es-MX" sz="1050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9265618" y="4037922"/>
            <a:ext cx="15075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Millones</a:t>
            </a:r>
          </a:p>
          <a:p>
            <a:pPr algn="ctr"/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 </a:t>
            </a:r>
          </a:p>
          <a:p>
            <a:pPr algn="ctr"/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Dólares</a:t>
            </a:r>
            <a:endParaRPr lang="es-MX" sz="1000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31" name="Rectángulo: esquinas redondeadas 30"/>
          <p:cNvSpPr/>
          <p:nvPr/>
        </p:nvSpPr>
        <p:spPr>
          <a:xfrm>
            <a:off x="7776376" y="4037922"/>
            <a:ext cx="2996794" cy="132344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79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Responsabilidad Social</a:t>
            </a: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434" y="2454870"/>
            <a:ext cx="2154046" cy="2438094"/>
          </a:xfr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12896">
            <a:off x="9456906" y="-364521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60" y="2704411"/>
            <a:ext cx="2175698" cy="227509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258" y="2454869"/>
            <a:ext cx="2514286" cy="243809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42" y="2454870"/>
            <a:ext cx="2361905" cy="247619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7" y="2277091"/>
            <a:ext cx="2234921" cy="26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chemeClr val="bg1">
                  <a:lumMod val="95000"/>
                </a:schemeClr>
              </a:gs>
              <a:gs pos="29000">
                <a:schemeClr val="bg1">
                  <a:alpha val="17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838200" y="1790163"/>
            <a:ext cx="10417935" cy="3361385"/>
          </a:xfrm>
          <a:prstGeom prst="rect">
            <a:avLst/>
          </a:prstGeom>
          <a:gradFill flip="none" rotWithShape="1">
            <a:gsLst>
              <a:gs pos="0">
                <a:srgbClr val="00B0F0">
                  <a:alpha val="71000"/>
                </a:srgbClr>
              </a:gs>
              <a:gs pos="100000">
                <a:srgbClr val="993366">
                  <a:alpha val="70000"/>
                </a:srgbClr>
              </a:gs>
              <a:gs pos="51000">
                <a:srgbClr val="FFC000">
                  <a:alpha val="7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954110" y="1914233"/>
            <a:ext cx="10515600" cy="4351338"/>
          </a:xfrm>
        </p:spPr>
        <p:txBody>
          <a:bodyPr/>
          <a:lstStyle/>
          <a:p>
            <a:pPr marL="0" lvl="0" indent="0">
              <a:buNone/>
            </a:pP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En México el  </a:t>
            </a: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96% 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 las niñas y niños asisten a la escuela.</a:t>
            </a:r>
          </a:p>
          <a:p>
            <a:pPr marL="0" lvl="0" indent="0">
              <a:buNone/>
            </a:pPr>
            <a:endParaRPr lang="es-MX" sz="4400" b="1" dirty="0">
              <a:solidFill>
                <a:schemeClr val="bg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lvl="0" indent="0">
              <a:buNone/>
            </a:pP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3.2% 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 los niños, es decir, </a:t>
            </a:r>
            <a:r>
              <a:rPr lang="es-MX" sz="44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45,311</a:t>
            </a:r>
            <a:r>
              <a:rPr lang="es-MX" sz="3600" b="1" dirty="0">
                <a:solidFill>
                  <a:schemeClr val="bg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alumnos al menos reprobaron un año de la primaria.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2368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Marcador de contenido 9"/>
          <p:cNvSpPr>
            <a:spLocks noGrp="1"/>
          </p:cNvSpPr>
          <p:nvPr>
            <p:ph idx="1"/>
          </p:nvPr>
        </p:nvSpPr>
        <p:spPr>
          <a:xfrm>
            <a:off x="838200" y="4133850"/>
            <a:ext cx="10515600" cy="2043112"/>
          </a:xfrm>
        </p:spPr>
        <p:txBody>
          <a:bodyPr/>
          <a:lstStyle/>
          <a:p>
            <a:pPr marL="0" lvl="0" indent="0" algn="just">
              <a:buNone/>
            </a:pPr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Herramienta para niños de 5 a 12 años inicialmente para fortalecer los conocimientos y aprendizajes de una manera sencilla y sumamente divertida</a:t>
            </a:r>
          </a:p>
          <a:p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28" y="372072"/>
            <a:ext cx="10761544" cy="376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5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" panose="020B0606020104020203" pitchFamily="34" charset="0"/>
              </a:rPr>
              <a:t>¿CÓMO LO HAREMOS?</a:t>
            </a:r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9" name="Marcador de contenido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lnSpc>
                <a:spcPct val="100000"/>
              </a:lnSpc>
              <a:buNone/>
            </a:pPr>
            <a:endParaRPr lang="es-MX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Por medio de una plataforma y aplicación que consiste en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“Videojuegos, contenido audiovisual y actividades”, </a:t>
            </a: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los cuales los niños podrán divertirse y aprender al mismo tiempo, de igual forma está basado en el aprendizaje personal del niño, es decir, aprendizaje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“Visual, auditivo o kinestésico”, </a:t>
            </a: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 pero siempre y lo más importante tomando en cuenta la </a:t>
            </a:r>
            <a:r>
              <a:rPr lang="es-MX" sz="3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“Familia, educación y tecnología”</a:t>
            </a:r>
            <a:endParaRPr lang="en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11" name="Marcador de contenido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9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w Cen MT Condensed" panose="020B0606020104020203" pitchFamily="34" charset="0"/>
              </a:rPr>
              <a:t>¿QUÉ HAREMOS?</a:t>
            </a:r>
            <a:endParaRPr lang="es-MX" dirty="0"/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endParaRPr lang="es-MX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Aquí presentaremos unas ideas semejantes a lo que se va a realizar en los videojuegos educativos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82339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7">
            <a:biLevel thresh="75000"/>
          </a:blip>
          <a:srcRect l="34373" t="-2306" r="31827" b="67438"/>
          <a:stretch/>
        </p:blipFill>
        <p:spPr>
          <a:xfrm>
            <a:off x="12025512" y="3491556"/>
            <a:ext cx="1900518" cy="154575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>
            <a:biLevel thresh="75000"/>
          </a:blip>
          <a:srcRect l="77503" t="43467" r="-2741" b="17663"/>
          <a:stretch/>
        </p:blipFill>
        <p:spPr>
          <a:xfrm>
            <a:off x="14239357" y="3137440"/>
            <a:ext cx="1373558" cy="166789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669" y="3840006"/>
            <a:ext cx="1599688" cy="96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-0.93203 0.008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25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57148 -0.0004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313 0.05834 L -0.42017 0.05139 " pathEditMode="fixed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9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Descripción</a:t>
            </a:r>
          </a:p>
        </p:txBody>
      </p:sp>
      <p:sp>
        <p:nvSpPr>
          <p:cNvPr id="10" name="Marcador de contenido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endParaRPr lang="es-MX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Aplicación móvil (Android) desarrollada en Android Studio junto con juegos desarrollados en Unity.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s-MX" dirty="0">
              <a:solidFill>
                <a:schemeClr val="tx1">
                  <a:lumMod val="85000"/>
                  <a:lumOff val="1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s-MX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Se utiliza la API Swift de OpenStack para manejar el contenido de la aplicación de forma directa con el teléfono celular o la página web.</a:t>
            </a:r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64335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38223" r="9195" b="32901"/>
          <a:stretch/>
        </p:blipFill>
        <p:spPr>
          <a:xfrm>
            <a:off x="423839" y="5994399"/>
            <a:ext cx="3400738" cy="72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36809" r="15688" b="41931"/>
          <a:stretch/>
        </p:blipFill>
        <p:spPr>
          <a:xfrm>
            <a:off x="3922643" y="5994399"/>
            <a:ext cx="3853733" cy="72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33631" r="6733" b="37934"/>
          <a:stretch/>
        </p:blipFill>
        <p:spPr>
          <a:xfrm>
            <a:off x="7874442" y="5994399"/>
            <a:ext cx="3880236" cy="72000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2" t="29129" r="13136" b="27827"/>
          <a:stretch/>
        </p:blipFill>
        <p:spPr>
          <a:xfrm>
            <a:off x="2992111" y="861537"/>
            <a:ext cx="8229889" cy="4841152"/>
          </a:xfrm>
          <a:prstGeom prst="rect">
            <a:avLst/>
          </a:prstGeom>
        </p:spPr>
      </p:pic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¿Cómo consiste la aplicación?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64550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3" y="5796541"/>
            <a:ext cx="933261" cy="88448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863" y="2235112"/>
            <a:ext cx="1019145" cy="1017341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43" y="3776416"/>
            <a:ext cx="1062746" cy="1036177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6268" r="8053" b="23497"/>
          <a:stretch/>
        </p:blipFill>
        <p:spPr>
          <a:xfrm>
            <a:off x="636278" y="3395845"/>
            <a:ext cx="457200" cy="322385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2" y="3790202"/>
            <a:ext cx="772014" cy="772014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11" y="4748715"/>
            <a:ext cx="772014" cy="77201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97" y="5895131"/>
            <a:ext cx="772014" cy="772014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6268" r="8053" b="23497"/>
          <a:stretch/>
        </p:blipFill>
        <p:spPr>
          <a:xfrm>
            <a:off x="1664500" y="4374313"/>
            <a:ext cx="457200" cy="322385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" t="16268" r="8053" b="23497"/>
          <a:stretch/>
        </p:blipFill>
        <p:spPr>
          <a:xfrm>
            <a:off x="2372240" y="5520729"/>
            <a:ext cx="457200" cy="322385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1" y="1927919"/>
            <a:ext cx="845612" cy="524686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889" y="2374212"/>
            <a:ext cx="1271703" cy="1280563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723" y="5630927"/>
            <a:ext cx="1489644" cy="121571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721" y="3582422"/>
            <a:ext cx="1309948" cy="130994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509" y="3582422"/>
            <a:ext cx="1309948" cy="1309948"/>
          </a:xfrm>
          <a:prstGeom prst="rect">
            <a:avLst/>
          </a:prstGeom>
        </p:spPr>
      </p:pic>
      <p:cxnSp>
        <p:nvCxnSpPr>
          <p:cNvPr id="34" name="Conector recto 33"/>
          <p:cNvCxnSpPr>
            <a:stCxn id="23" idx="2"/>
          </p:cNvCxnSpPr>
          <p:nvPr/>
        </p:nvCxnSpPr>
        <p:spPr>
          <a:xfrm flipH="1">
            <a:off x="648395" y="4562216"/>
            <a:ext cx="220344" cy="1119705"/>
          </a:xfrm>
          <a:prstGeom prst="line">
            <a:avLst/>
          </a:prstGeom>
          <a:ln w="5715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/>
          <p:nvPr/>
        </p:nvCxnSpPr>
        <p:spPr>
          <a:xfrm flipH="1">
            <a:off x="988164" y="5325035"/>
            <a:ext cx="615620" cy="613383"/>
          </a:xfrm>
          <a:prstGeom prst="line">
            <a:avLst/>
          </a:prstGeom>
          <a:ln w="5715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/>
          <p:cNvCxnSpPr>
            <a:stCxn id="25" idx="1"/>
          </p:cNvCxnSpPr>
          <p:nvPr/>
        </p:nvCxnSpPr>
        <p:spPr>
          <a:xfrm flipH="1">
            <a:off x="1093478" y="6281138"/>
            <a:ext cx="1126619" cy="31682"/>
          </a:xfrm>
          <a:prstGeom prst="line">
            <a:avLst/>
          </a:prstGeom>
          <a:ln w="5715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>
            <a:endCxn id="23" idx="3"/>
          </p:cNvCxnSpPr>
          <p:nvPr/>
        </p:nvCxnSpPr>
        <p:spPr>
          <a:xfrm flipH="1" flipV="1">
            <a:off x="1254746" y="4176209"/>
            <a:ext cx="3128995" cy="59165"/>
          </a:xfrm>
          <a:prstGeom prst="straightConnector1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endCxn id="24" idx="3"/>
          </p:cNvCxnSpPr>
          <p:nvPr/>
        </p:nvCxnSpPr>
        <p:spPr>
          <a:xfrm flipH="1">
            <a:off x="2280825" y="4535505"/>
            <a:ext cx="2153910" cy="599217"/>
          </a:xfrm>
          <a:prstGeom prst="straightConnector1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/>
          <p:cNvCxnSpPr>
            <a:endCxn id="25" idx="3"/>
          </p:cNvCxnSpPr>
          <p:nvPr/>
        </p:nvCxnSpPr>
        <p:spPr>
          <a:xfrm flipH="1">
            <a:off x="2992111" y="4761249"/>
            <a:ext cx="1574694" cy="1519889"/>
          </a:xfrm>
          <a:prstGeom prst="straightConnector1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>
            <a:off x="7920318" y="4235374"/>
            <a:ext cx="727403" cy="0"/>
          </a:xfrm>
          <a:prstGeom prst="line">
            <a:avLst/>
          </a:prstGeom>
          <a:ln w="57150">
            <a:solidFill>
              <a:srgbClr val="00CC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>
            <a:endCxn id="32" idx="1"/>
          </p:cNvCxnSpPr>
          <p:nvPr/>
        </p:nvCxnSpPr>
        <p:spPr>
          <a:xfrm>
            <a:off x="5659291" y="4235374"/>
            <a:ext cx="1092218" cy="2022"/>
          </a:xfrm>
          <a:prstGeom prst="straightConnector1">
            <a:avLst/>
          </a:prstGeom>
          <a:ln w="57150">
            <a:solidFill>
              <a:srgbClr val="00CC6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endCxn id="18" idx="2"/>
          </p:cNvCxnSpPr>
          <p:nvPr/>
        </p:nvCxnSpPr>
        <p:spPr>
          <a:xfrm flipH="1" flipV="1">
            <a:off x="8311436" y="3252453"/>
            <a:ext cx="9878" cy="923756"/>
          </a:xfrm>
          <a:prstGeom prst="line">
            <a:avLst/>
          </a:prstGeom>
          <a:ln w="57150">
            <a:solidFill>
              <a:srgbClr val="00CC6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>
            <a:off x="9298545" y="4747112"/>
            <a:ext cx="4150" cy="934809"/>
          </a:xfrm>
          <a:prstGeom prst="straightConnector1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/>
          <p:cNvCxnSpPr>
            <a:endCxn id="29" idx="1"/>
          </p:cNvCxnSpPr>
          <p:nvPr/>
        </p:nvCxnSpPr>
        <p:spPr>
          <a:xfrm>
            <a:off x="4000394" y="2233493"/>
            <a:ext cx="1552495" cy="781001"/>
          </a:xfrm>
          <a:prstGeom prst="straightConnector1">
            <a:avLst/>
          </a:prstGeom>
          <a:ln w="57150">
            <a:solidFill>
              <a:srgbClr val="00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 flipH="1">
            <a:off x="5449209" y="3395845"/>
            <a:ext cx="265344" cy="344085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/>
          <p:nvPr/>
        </p:nvCxnSpPr>
        <p:spPr>
          <a:xfrm flipH="1">
            <a:off x="5522072" y="3472175"/>
            <a:ext cx="280796" cy="351772"/>
          </a:xfrm>
          <a:prstGeom prst="line">
            <a:avLst/>
          </a:prstGeom>
          <a:ln w="38100">
            <a:solidFill>
              <a:srgbClr val="00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0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w Cen MT Condensed" panose="020B0606020104020203" pitchFamily="34" charset="0"/>
              </a:rPr>
              <a:t>Herramientas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94363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90" y="1192865"/>
            <a:ext cx="1585304" cy="1514405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213" y="2137985"/>
            <a:ext cx="1542765" cy="152858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11" y="5102085"/>
            <a:ext cx="1542765" cy="152575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90" y="2573568"/>
            <a:ext cx="2691940" cy="266786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110" y="5082232"/>
            <a:ext cx="1489215" cy="1531612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19" y="3729949"/>
            <a:ext cx="1559359" cy="153161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33" y="1175657"/>
            <a:ext cx="1539618" cy="1531613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42" y="3750081"/>
            <a:ext cx="1499593" cy="1531613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633" y="2152165"/>
            <a:ext cx="1593812" cy="15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1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ítulo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latin typeface="Tw Cen MT Condensed" panose="020B0606020104020203" pitchFamily="34" charset="0"/>
              </a:rPr>
              <a:t>Equipo</a:t>
            </a:r>
            <a:endParaRPr lang="es-MX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39702">
            <a:off x="9323556" y="-3702361"/>
            <a:ext cx="6490321" cy="6490321"/>
          </a:xfrm>
          <a:prstGeom prst="rect">
            <a:avLst/>
          </a:prstGeom>
        </p:spPr>
      </p:pic>
      <p:pic>
        <p:nvPicPr>
          <p:cNvPr id="8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1" y="841829"/>
            <a:ext cx="838200" cy="333828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7" y="1624388"/>
            <a:ext cx="1690524" cy="1678292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97" y="4289615"/>
            <a:ext cx="1690524" cy="167829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7" y="1649096"/>
            <a:ext cx="1690524" cy="1678292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750" y="3423498"/>
            <a:ext cx="2452046" cy="2434304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58" y="1624388"/>
            <a:ext cx="1690524" cy="167829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517" y="4312952"/>
            <a:ext cx="1690524" cy="1678292"/>
          </a:xfrm>
          <a:prstGeom prst="rect">
            <a:avLst/>
          </a:prstGeom>
        </p:spPr>
      </p:pic>
      <p:sp>
        <p:nvSpPr>
          <p:cNvPr id="32" name="Rectángulo 31"/>
          <p:cNvSpPr/>
          <p:nvPr/>
        </p:nvSpPr>
        <p:spPr>
          <a:xfrm>
            <a:off x="9185695" y="2232997"/>
            <a:ext cx="163924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4400" b="1" dirty="0">
                <a:latin typeface="Tw Cen MT Condensed" panose="020B0606020104020203" pitchFamily="34" charset="0"/>
              </a:rPr>
              <a:t>Mentor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485529" y="349104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Ricardo Zamora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CTO</a:t>
            </a:r>
          </a:p>
        </p:txBody>
      </p:sp>
      <p:sp>
        <p:nvSpPr>
          <p:cNvPr id="34" name="CuadroTexto 33"/>
          <p:cNvSpPr txBox="1"/>
          <p:nvPr/>
        </p:nvSpPr>
        <p:spPr>
          <a:xfrm>
            <a:off x="3048170" y="3478339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Diego Villaseñor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CEO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5610811" y="3516986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Carlos Beas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Diseñador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647331" y="6138838"/>
            <a:ext cx="243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Luis Bazán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ContDev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4030157" y="6132852"/>
            <a:ext cx="2552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Iván Barba</a:t>
            </a:r>
          </a:p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AppDev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8965187" y="5991244"/>
            <a:ext cx="1943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solidFill>
                  <a:schemeClr val="tx1">
                    <a:lumMod val="85000"/>
                    <a:lumOff val="1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Norberto Soriano </a:t>
            </a:r>
          </a:p>
        </p:txBody>
      </p:sp>
      <p:pic>
        <p:nvPicPr>
          <p:cNvPr id="39" name="Marcador de contenido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" t="41455" r="9871" b="38692"/>
          <a:stretch/>
        </p:blipFill>
        <p:spPr>
          <a:xfrm>
            <a:off x="8347496" y="2463534"/>
            <a:ext cx="838200" cy="33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925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260</Words>
  <Application>Microsoft Office PowerPoint</Application>
  <PresentationFormat>Panorámica</PresentationFormat>
  <Paragraphs>58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Leelawadee UI Semilight</vt:lpstr>
      <vt:lpstr>Tw Cen MT Condensed</vt:lpstr>
      <vt:lpstr>Tema de Office</vt:lpstr>
      <vt:lpstr>Presentación de PowerPoint</vt:lpstr>
      <vt:lpstr>Presentación de PowerPoint</vt:lpstr>
      <vt:lpstr>Presentación de PowerPoint</vt:lpstr>
      <vt:lpstr>¿CÓMO LO HAREMOS?</vt:lpstr>
      <vt:lpstr>¿QUÉ HAREMOS?</vt:lpstr>
      <vt:lpstr>Descripción</vt:lpstr>
      <vt:lpstr>¿Cómo consiste la aplicación?</vt:lpstr>
      <vt:lpstr>Herramientas</vt:lpstr>
      <vt:lpstr>Equipo</vt:lpstr>
      <vt:lpstr>Tamaño de Mercado</vt:lpstr>
      <vt:lpstr>Impacto</vt:lpstr>
      <vt:lpstr>Responsabilidad Social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Diego Villa</dc:creator>
  <cp:lastModifiedBy>Diego Villa</cp:lastModifiedBy>
  <cp:revision>91</cp:revision>
  <dcterms:created xsi:type="dcterms:W3CDTF">2016-09-10T05:16:32Z</dcterms:created>
  <dcterms:modified xsi:type="dcterms:W3CDTF">2016-09-11T17:48:53Z</dcterms:modified>
</cp:coreProperties>
</file>